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317" r:id="rId2"/>
    <p:sldId id="321" r:id="rId3"/>
    <p:sldId id="256" r:id="rId4"/>
    <p:sldId id="283" r:id="rId5"/>
    <p:sldId id="284" r:id="rId6"/>
    <p:sldId id="285" r:id="rId7"/>
    <p:sldId id="286" r:id="rId8"/>
    <p:sldId id="311" r:id="rId9"/>
    <p:sldId id="287" r:id="rId10"/>
    <p:sldId id="312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315" r:id="rId21"/>
    <p:sldId id="297" r:id="rId22"/>
    <p:sldId id="298" r:id="rId23"/>
    <p:sldId id="316" r:id="rId24"/>
    <p:sldId id="299" r:id="rId25"/>
    <p:sldId id="318" r:id="rId26"/>
    <p:sldId id="300" r:id="rId27"/>
    <p:sldId id="301" r:id="rId28"/>
    <p:sldId id="302" r:id="rId29"/>
    <p:sldId id="313" r:id="rId30"/>
    <p:sldId id="303" r:id="rId31"/>
    <p:sldId id="304" r:id="rId32"/>
    <p:sldId id="314" r:id="rId33"/>
    <p:sldId id="305" r:id="rId34"/>
    <p:sldId id="319" r:id="rId35"/>
    <p:sldId id="306" r:id="rId36"/>
    <p:sldId id="307" r:id="rId37"/>
    <p:sldId id="308" r:id="rId38"/>
    <p:sldId id="310" r:id="rId39"/>
    <p:sldId id="32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367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3463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42656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1076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7426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29294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56318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2327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96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036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862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12349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367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22349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15284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7328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02472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003D9-ADB6-4199-B3F4-4B375DCCEE6C}" type="datetimeFigureOut">
              <a:rPr lang="fa-IR" smtClean="0"/>
              <a:t>28/05/1442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B231B-2865-486B-BF6D-0A17FE9CF77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390346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3679" y="1595735"/>
            <a:ext cx="6096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FFC000"/>
                </a:solidFill>
              </a:rPr>
              <a:t>Dr.M.Mohammadrahimi</a:t>
            </a:r>
            <a:endParaRPr lang="en-US" sz="3600" dirty="0" smtClean="0">
              <a:solidFill>
                <a:srgbClr val="FFC000"/>
              </a:solidFill>
            </a:endParaRPr>
          </a:p>
          <a:p>
            <a:pPr algn="just"/>
            <a:endParaRPr lang="en-US" sz="4000" dirty="0" smtClean="0">
              <a:solidFill>
                <a:srgbClr val="FFC000"/>
              </a:solidFill>
            </a:endParaRPr>
          </a:p>
          <a:p>
            <a:pPr algn="just"/>
            <a:r>
              <a:rPr lang="en-US" sz="3200" dirty="0" smtClean="0">
                <a:solidFill>
                  <a:srgbClr val="FFC000"/>
                </a:solidFill>
              </a:rPr>
              <a:t>Assistant Professor</a:t>
            </a:r>
          </a:p>
          <a:p>
            <a:pPr algn="just"/>
            <a:endParaRPr lang="en-US" sz="4000" dirty="0" smtClean="0">
              <a:solidFill>
                <a:srgbClr val="FFC000"/>
              </a:solidFill>
            </a:endParaRPr>
          </a:p>
          <a:p>
            <a:pPr algn="just"/>
            <a:r>
              <a:rPr lang="en-US" sz="2400" dirty="0" smtClean="0">
                <a:solidFill>
                  <a:srgbClr val="FFC000"/>
                </a:solidFill>
              </a:rPr>
              <a:t>Department </a:t>
            </a:r>
            <a:r>
              <a:rPr lang="en-US" sz="2400" dirty="0">
                <a:solidFill>
                  <a:srgbClr val="FFC000"/>
                </a:solidFill>
              </a:rPr>
              <a:t>of Urology, Tabriz University of Medical Sciences</a:t>
            </a:r>
          </a:p>
        </p:txBody>
      </p:sp>
    </p:spTree>
    <p:extLst>
      <p:ext uri="{BB962C8B-B14F-4D97-AF65-F5344CB8AC3E}">
        <p14:creationId xmlns:p14="http://schemas.microsoft.com/office/powerpoint/2010/main" val="406958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256" y="2242972"/>
            <a:ext cx="9945488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2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5120" y="879792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FC000"/>
                </a:solidFill>
              </a:rPr>
              <a:t>A</a:t>
            </a:r>
            <a:r>
              <a:rPr lang="en-US" sz="3200" b="1" dirty="0" smtClean="0">
                <a:solidFill>
                  <a:srgbClr val="FFC000"/>
                </a:solidFill>
              </a:rPr>
              <a:t>rteries </a:t>
            </a:r>
            <a:r>
              <a:rPr lang="en-US" sz="3200" b="1" dirty="0">
                <a:solidFill>
                  <a:srgbClr val="FFC000"/>
                </a:solidFill>
              </a:rPr>
              <a:t>may have been </a:t>
            </a:r>
            <a:endParaRPr lang="en-US" sz="3200" b="1" dirty="0" smtClean="0">
              <a:solidFill>
                <a:srgbClr val="FFC000"/>
              </a:solidFill>
            </a:endParaRPr>
          </a:p>
          <a:p>
            <a:pPr algn="just"/>
            <a:endParaRPr lang="en-US" sz="3200" dirty="0">
              <a:solidFill>
                <a:srgbClr val="FFC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missed </a:t>
            </a:r>
            <a:r>
              <a:rPr lang="en-US" sz="2400" b="1" dirty="0">
                <a:solidFill>
                  <a:srgbClr val="FFFF00"/>
                </a:solidFill>
              </a:rPr>
              <a:t>or divided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Atheromatous plaque, clot, or an intimal flap may be impinging on the lumen of the renal </a:t>
            </a:r>
            <a:r>
              <a:rPr lang="en-US" sz="2400" b="1" dirty="0" smtClean="0">
                <a:solidFill>
                  <a:srgbClr val="FFFF00"/>
                </a:solidFill>
              </a:rPr>
              <a:t>artery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Inadvertent </a:t>
            </a:r>
            <a:r>
              <a:rPr lang="en-US" sz="2400" b="1" dirty="0">
                <a:solidFill>
                  <a:srgbClr val="FFFF00"/>
                </a:solidFill>
              </a:rPr>
              <a:t>traction or a donor surgeon's wayward scissor may have torn or injured the donor renal </a:t>
            </a:r>
            <a:r>
              <a:rPr lang="en-US" sz="2400" b="1" dirty="0" smtClean="0">
                <a:solidFill>
                  <a:srgbClr val="FFFF00"/>
                </a:solidFill>
              </a:rPr>
              <a:t>vein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739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34052" y="2538939"/>
            <a:ext cx="9004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</a:rPr>
              <a:t>TRANSPLANT RENAL VEIN ANASTOMOSIS</a:t>
            </a:r>
          </a:p>
        </p:txBody>
      </p:sp>
    </p:spTree>
    <p:extLst>
      <p:ext uri="{BB962C8B-B14F-4D97-AF65-F5344CB8AC3E}">
        <p14:creationId xmlns:p14="http://schemas.microsoft.com/office/powerpoint/2010/main" val="32148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8081" y="902490"/>
            <a:ext cx="60960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FFFF00"/>
                </a:solidFill>
              </a:rPr>
              <a:t>systemic </a:t>
            </a:r>
            <a:r>
              <a:rPr lang="en-US" sz="2800" dirty="0" err="1">
                <a:solidFill>
                  <a:srgbClr val="FFFF00"/>
                </a:solidFill>
              </a:rPr>
              <a:t>heparinization</a:t>
            </a:r>
            <a:r>
              <a:rPr lang="en-US" sz="2800" dirty="0">
                <a:solidFill>
                  <a:srgbClr val="FFFF00"/>
                </a:solidFill>
              </a:rPr>
              <a:t> for the vascular anastomoses </a:t>
            </a:r>
            <a:r>
              <a:rPr lang="en-US" sz="2800" dirty="0" smtClean="0">
                <a:solidFill>
                  <a:srgbClr val="FFFF00"/>
                </a:solidFill>
              </a:rPr>
              <a:t>is not necessary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The site of the iliac vein anastomosis can be </a:t>
            </a:r>
            <a:r>
              <a:rPr lang="en-US" sz="2800" dirty="0" smtClean="0">
                <a:solidFill>
                  <a:srgbClr val="FFFF00"/>
                </a:solidFill>
              </a:rPr>
              <a:t>marked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Accurate </a:t>
            </a:r>
            <a:r>
              <a:rPr lang="en-US" sz="2800" dirty="0">
                <a:solidFill>
                  <a:srgbClr val="FFFF00"/>
                </a:solidFill>
              </a:rPr>
              <a:t>sizing of the </a:t>
            </a:r>
            <a:r>
              <a:rPr lang="en-US" sz="2800" dirty="0" err="1">
                <a:solidFill>
                  <a:srgbClr val="FFFF00"/>
                </a:solidFill>
              </a:rPr>
              <a:t>venotomy</a:t>
            </a:r>
            <a:r>
              <a:rPr lang="en-US" sz="2800" dirty="0">
                <a:solidFill>
                  <a:srgbClr val="FFFF00"/>
                </a:solidFill>
              </a:rPr>
              <a:t> length prevents stretching of the end of the transplant renal </a:t>
            </a:r>
            <a:r>
              <a:rPr lang="en-US" sz="2800" dirty="0" smtClean="0">
                <a:solidFill>
                  <a:srgbClr val="FFFF00"/>
                </a:solidFill>
              </a:rPr>
              <a:t>vein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8361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8495" y="1545063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>
                <a:solidFill>
                  <a:srgbClr val="FFFF00"/>
                </a:solidFill>
              </a:rPr>
              <a:t>After opening the vein, </a:t>
            </a:r>
            <a:r>
              <a:rPr lang="en-US" sz="3600" dirty="0" smtClean="0">
                <a:solidFill>
                  <a:srgbClr val="FFFF00"/>
                </a:solidFill>
              </a:rPr>
              <a:t> the </a:t>
            </a:r>
            <a:r>
              <a:rPr lang="en-US" sz="3600" dirty="0">
                <a:solidFill>
                  <a:srgbClr val="FFFF00"/>
                </a:solidFill>
              </a:rPr>
              <a:t>surgeon searches for pairs of valve </a:t>
            </a:r>
            <a:r>
              <a:rPr lang="en-US" sz="3600" dirty="0" smtClean="0">
                <a:solidFill>
                  <a:srgbClr val="FFFF00"/>
                </a:solidFill>
              </a:rPr>
              <a:t>cusps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en-US" sz="3600" dirty="0">
              <a:solidFill>
                <a:srgbClr val="FFFF00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solidFill>
                  <a:srgbClr val="FFFF00"/>
                </a:solidFill>
              </a:rPr>
              <a:t>A stay suture </a:t>
            </a:r>
            <a:r>
              <a:rPr lang="en-US" sz="3600" dirty="0" smtClean="0">
                <a:solidFill>
                  <a:srgbClr val="FFFF00"/>
                </a:solidFill>
              </a:rPr>
              <a:t> is </a:t>
            </a:r>
            <a:r>
              <a:rPr lang="en-US" sz="3600" dirty="0">
                <a:solidFill>
                  <a:srgbClr val="FFFF00"/>
                </a:solidFill>
              </a:rPr>
              <a:t>applied to the midpoint of at least one of the </a:t>
            </a:r>
            <a:r>
              <a:rPr lang="en-US" sz="3600" dirty="0" smtClean="0">
                <a:solidFill>
                  <a:srgbClr val="FFFF00"/>
                </a:solidFill>
              </a:rPr>
              <a:t>sides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73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6743" y="696745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A thrombosed or </a:t>
            </a:r>
            <a:r>
              <a:rPr lang="en-US" sz="2400" dirty="0" err="1">
                <a:solidFill>
                  <a:srgbClr val="FFC000"/>
                </a:solidFill>
              </a:rPr>
              <a:t>stenosed</a:t>
            </a:r>
            <a:r>
              <a:rPr lang="en-US" sz="2400" dirty="0">
                <a:solidFill>
                  <a:srgbClr val="FFC000"/>
                </a:solidFill>
              </a:rPr>
              <a:t> external iliac vein is </a:t>
            </a:r>
            <a:r>
              <a:rPr lang="en-US" sz="2400" dirty="0" smtClean="0">
                <a:solidFill>
                  <a:srgbClr val="FFC000"/>
                </a:solidFill>
              </a:rPr>
              <a:t>identified </a:t>
            </a:r>
            <a:r>
              <a:rPr lang="en-US" sz="2400" dirty="0">
                <a:solidFill>
                  <a:srgbClr val="FFC000"/>
                </a:solidFill>
              </a:rPr>
              <a:t>by color Doppler ultrasound scanning (CDUS) </a:t>
            </a:r>
            <a:r>
              <a:rPr lang="en-US" sz="2400" dirty="0" smtClean="0">
                <a:solidFill>
                  <a:srgbClr val="FFC000"/>
                </a:solidFill>
              </a:rPr>
              <a:t>should </a:t>
            </a:r>
            <a:r>
              <a:rPr lang="en-US" sz="2400" dirty="0">
                <a:solidFill>
                  <a:srgbClr val="FFC000"/>
                </a:solidFill>
              </a:rPr>
              <a:t>be considered in patients </a:t>
            </a:r>
            <a:endParaRPr lang="en-US" sz="2400" dirty="0" smtClean="0">
              <a:solidFill>
                <a:srgbClr val="FFC000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history </a:t>
            </a:r>
            <a:r>
              <a:rPr lang="en-US" sz="2400" dirty="0">
                <a:solidFill>
                  <a:srgbClr val="FFFF00"/>
                </a:solidFill>
              </a:rPr>
              <a:t>of deep vein thrombosis (DVT</a:t>
            </a:r>
            <a:r>
              <a:rPr lang="en-US" sz="2400" dirty="0" smtClean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previous transplant </a:t>
            </a:r>
            <a:r>
              <a:rPr lang="en-US" sz="2400" dirty="0" smtClean="0">
                <a:solidFill>
                  <a:srgbClr val="FFFF00"/>
                </a:solidFill>
              </a:rPr>
              <a:t> Surgery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unilateral leg </a:t>
            </a:r>
            <a:r>
              <a:rPr lang="en-US" sz="2400" dirty="0" smtClean="0">
                <a:solidFill>
                  <a:srgbClr val="FFFF00"/>
                </a:solidFill>
              </a:rPr>
              <a:t>swelling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emergency dialysis access </a:t>
            </a:r>
            <a:r>
              <a:rPr lang="en-US" sz="2400" dirty="0" smtClean="0">
                <a:solidFill>
                  <a:srgbClr val="FFFF00"/>
                </a:solidFill>
              </a:rPr>
              <a:t> via </a:t>
            </a:r>
            <a:r>
              <a:rPr lang="en-US" sz="2400" dirty="0">
                <a:solidFill>
                  <a:srgbClr val="FFFF00"/>
                </a:solidFill>
              </a:rPr>
              <a:t>the femoral vein </a:t>
            </a:r>
          </a:p>
        </p:txBody>
      </p:sp>
    </p:spTree>
    <p:extLst>
      <p:ext uri="{BB962C8B-B14F-4D97-AF65-F5344CB8AC3E}">
        <p14:creationId xmlns:p14="http://schemas.microsoft.com/office/powerpoint/2010/main" val="261507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177" y="1310368"/>
            <a:ext cx="6096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solidFill>
                  <a:srgbClr val="FFC000"/>
                </a:solidFill>
              </a:rPr>
              <a:t>The external iliac veins in an obese recipient or a short, </a:t>
            </a:r>
            <a:r>
              <a:rPr lang="en-US" sz="2800" b="1" dirty="0" smtClean="0">
                <a:solidFill>
                  <a:srgbClr val="FFC000"/>
                </a:solidFill>
              </a:rPr>
              <a:t> muscular </a:t>
            </a:r>
            <a:r>
              <a:rPr lang="en-US" sz="2800" b="1" dirty="0">
                <a:solidFill>
                  <a:srgbClr val="FFC000"/>
                </a:solidFill>
              </a:rPr>
              <a:t>male patient with a deep pelvis and almost vertically </a:t>
            </a:r>
            <a:r>
              <a:rPr lang="en-US" sz="2800" b="1" dirty="0" smtClean="0">
                <a:solidFill>
                  <a:srgbClr val="FFC000"/>
                </a:solidFill>
              </a:rPr>
              <a:t> disposed </a:t>
            </a:r>
            <a:r>
              <a:rPr lang="en-US" sz="2800" b="1" dirty="0">
                <a:solidFill>
                  <a:srgbClr val="FFC000"/>
                </a:solidFill>
              </a:rPr>
              <a:t>external iliac </a:t>
            </a:r>
            <a:r>
              <a:rPr lang="en-US" sz="2800" b="1" dirty="0" smtClean="0">
                <a:solidFill>
                  <a:srgbClr val="FFC000"/>
                </a:solidFill>
              </a:rPr>
              <a:t>vein▼▼</a:t>
            </a:r>
          </a:p>
          <a:p>
            <a:pPr algn="just"/>
            <a:endParaRPr lang="en-US" sz="2800" b="1" dirty="0">
              <a:solidFill>
                <a:srgbClr val="FFC000"/>
              </a:solidFill>
            </a:endParaRPr>
          </a:p>
          <a:p>
            <a:pPr algn="just"/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can be challenging, particularly for </a:t>
            </a:r>
            <a:r>
              <a:rPr lang="en-US" sz="2400" dirty="0" smtClean="0">
                <a:solidFill>
                  <a:srgbClr val="FFFF00"/>
                </a:solidFill>
              </a:rPr>
              <a:t> right-sided </a:t>
            </a:r>
            <a:r>
              <a:rPr lang="en-US" sz="2400" dirty="0">
                <a:solidFill>
                  <a:srgbClr val="FFFF00"/>
                </a:solidFill>
              </a:rPr>
              <a:t>donor kidneys placed in the left iliac </a:t>
            </a:r>
            <a:r>
              <a:rPr lang="en-US" sz="2400" dirty="0" smtClean="0">
                <a:solidFill>
                  <a:srgbClr val="FFFF00"/>
                </a:solidFill>
              </a:rPr>
              <a:t>fossa►►►</a:t>
            </a:r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7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443841"/>
            <a:ext cx="6096000" cy="41242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For ease </a:t>
            </a:r>
            <a:r>
              <a:rPr lang="en-US" sz="2800" b="1" dirty="0" smtClean="0">
                <a:solidFill>
                  <a:srgbClr val="FFC000"/>
                </a:solidFill>
              </a:rPr>
              <a:t> of access</a:t>
            </a:r>
          </a:p>
          <a:p>
            <a:endParaRPr lang="en-US" b="1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n-US" b="1" dirty="0">
                <a:solidFill>
                  <a:srgbClr val="FFFF00"/>
                </a:solidFill>
              </a:rPr>
              <a:t>I</a:t>
            </a:r>
            <a:r>
              <a:rPr lang="en-US" b="1" dirty="0" smtClean="0">
                <a:solidFill>
                  <a:srgbClr val="FFFF00"/>
                </a:solidFill>
              </a:rPr>
              <a:t>t </a:t>
            </a:r>
            <a:r>
              <a:rPr lang="en-US" b="1" dirty="0">
                <a:solidFill>
                  <a:srgbClr val="FFFF00"/>
                </a:solidFill>
              </a:rPr>
              <a:t>is tempting to place the venous anastomosis close </a:t>
            </a:r>
            <a:r>
              <a:rPr lang="en-US" b="1" dirty="0" smtClean="0">
                <a:solidFill>
                  <a:srgbClr val="FFFF00"/>
                </a:solidFill>
              </a:rPr>
              <a:t>to </a:t>
            </a:r>
            <a:r>
              <a:rPr lang="en-US" b="1" dirty="0">
                <a:solidFill>
                  <a:srgbClr val="FFFF00"/>
                </a:solidFill>
              </a:rPr>
              <a:t>the inguinal ligament, but there is a risk of compression of </a:t>
            </a:r>
            <a:r>
              <a:rPr lang="en-US" b="1" dirty="0" smtClean="0">
                <a:solidFill>
                  <a:srgbClr val="FFFF00"/>
                </a:solidFill>
              </a:rPr>
              <a:t> the </a:t>
            </a:r>
            <a:r>
              <a:rPr lang="en-US" b="1" dirty="0">
                <a:solidFill>
                  <a:srgbClr val="FFFF00"/>
                </a:solidFill>
              </a:rPr>
              <a:t>renal vein during wound closure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Options include </a:t>
            </a:r>
            <a:r>
              <a:rPr lang="en-US" b="1" dirty="0" smtClean="0">
                <a:solidFill>
                  <a:srgbClr val="FFFF00"/>
                </a:solidFill>
              </a:rPr>
              <a:t>lengthening </a:t>
            </a:r>
            <a:r>
              <a:rPr lang="en-US" b="1" dirty="0">
                <a:solidFill>
                  <a:srgbClr val="FFFF00"/>
                </a:solidFill>
              </a:rPr>
              <a:t>of the donor renal vein or the sometimes difficult task of </a:t>
            </a:r>
            <a:r>
              <a:rPr lang="en-US" b="1" dirty="0" smtClean="0">
                <a:solidFill>
                  <a:srgbClr val="FFFF00"/>
                </a:solidFill>
              </a:rPr>
              <a:t> mobilization </a:t>
            </a:r>
            <a:r>
              <a:rPr lang="en-US" b="1" dirty="0">
                <a:solidFill>
                  <a:srgbClr val="FFFF00"/>
                </a:solidFill>
              </a:rPr>
              <a:t>of the external iliac vein by dividing the internal 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      iliac </a:t>
            </a:r>
            <a:r>
              <a:rPr lang="en-US" b="1" dirty="0">
                <a:solidFill>
                  <a:srgbClr val="FFFF00"/>
                </a:solidFill>
              </a:rPr>
              <a:t>vein and its </a:t>
            </a:r>
            <a:r>
              <a:rPr lang="en-US" b="1" dirty="0" smtClean="0">
                <a:solidFill>
                  <a:srgbClr val="FFFF00"/>
                </a:solidFill>
              </a:rPr>
              <a:t>tributaries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The surgeon should ensure that </a:t>
            </a:r>
            <a:r>
              <a:rPr lang="en-US" b="1" dirty="0" smtClean="0">
                <a:solidFill>
                  <a:srgbClr val="FFFF00"/>
                </a:solidFill>
              </a:rPr>
              <a:t> there </a:t>
            </a:r>
            <a:r>
              <a:rPr lang="en-US" b="1" dirty="0">
                <a:solidFill>
                  <a:srgbClr val="FFFF00"/>
                </a:solidFill>
              </a:rPr>
              <a:t>are long stumps on the ligated veins</a:t>
            </a:r>
          </a:p>
        </p:txBody>
      </p:sp>
    </p:spTree>
    <p:extLst>
      <p:ext uri="{BB962C8B-B14F-4D97-AF65-F5344CB8AC3E}">
        <p14:creationId xmlns:p14="http://schemas.microsoft.com/office/powerpoint/2010/main" val="18999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4448" y="2630380"/>
            <a:ext cx="106570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C000"/>
                </a:solidFill>
              </a:rPr>
              <a:t>TRANSPLANT RENAL ARTERY ANASTOMOSIS</a:t>
            </a:r>
          </a:p>
        </p:txBody>
      </p:sp>
    </p:spTree>
    <p:extLst>
      <p:ext uri="{BB962C8B-B14F-4D97-AF65-F5344CB8AC3E}">
        <p14:creationId xmlns:p14="http://schemas.microsoft.com/office/powerpoint/2010/main" val="13430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3799" y="313509"/>
            <a:ext cx="6096000" cy="60324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The extent of dissection of the iliac artery should be </a:t>
            </a:r>
            <a:r>
              <a:rPr lang="en-US" sz="2800" b="1" dirty="0" smtClean="0">
                <a:solidFill>
                  <a:srgbClr val="FFFF00"/>
                </a:solidFill>
              </a:rPr>
              <a:t>limited </a:t>
            </a:r>
            <a:r>
              <a:rPr lang="en-US" sz="2800" b="1" dirty="0">
                <a:solidFill>
                  <a:srgbClr val="FFFF00"/>
                </a:solidFill>
              </a:rPr>
              <a:t>to diminish the risk of disruption of adjacent lymphatic </a:t>
            </a:r>
            <a:r>
              <a:rPr lang="en-US" sz="2800" b="1" dirty="0" smtClean="0">
                <a:solidFill>
                  <a:srgbClr val="FFFF00"/>
                </a:solidFill>
              </a:rPr>
              <a:t> channels </a:t>
            </a:r>
            <a:r>
              <a:rPr lang="en-US" sz="2800" b="1" dirty="0">
                <a:solidFill>
                  <a:srgbClr val="FFFF00"/>
                </a:solidFill>
              </a:rPr>
              <a:t>If the internal iliac artery is to be </a:t>
            </a:r>
            <a:r>
              <a:rPr lang="en-US" sz="2800" b="1" dirty="0" smtClean="0">
                <a:solidFill>
                  <a:srgbClr val="FFFF00"/>
                </a:solidFill>
              </a:rPr>
              <a:t>used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T</a:t>
            </a:r>
            <a:r>
              <a:rPr lang="en-US" sz="2800" b="1" dirty="0" smtClean="0">
                <a:solidFill>
                  <a:srgbClr val="FFFF00"/>
                </a:solidFill>
              </a:rPr>
              <a:t>he </a:t>
            </a:r>
            <a:r>
              <a:rPr lang="en-US" sz="2800" b="1" dirty="0">
                <a:solidFill>
                  <a:srgbClr val="FFFF00"/>
                </a:solidFill>
              </a:rPr>
              <a:t>surgeon fully mobilizes the bifurcation of </a:t>
            </a:r>
            <a:r>
              <a:rPr lang="en-US" sz="2800" b="1" dirty="0" smtClean="0">
                <a:solidFill>
                  <a:srgbClr val="FFFF00"/>
                </a:solidFill>
              </a:rPr>
              <a:t>the common </a:t>
            </a:r>
            <a:r>
              <a:rPr lang="en-US" sz="2800" b="1" dirty="0">
                <a:solidFill>
                  <a:srgbClr val="FFFF00"/>
                </a:solidFill>
              </a:rPr>
              <a:t>iliac </a:t>
            </a:r>
            <a:r>
              <a:rPr lang="en-US" sz="2800" b="1" dirty="0" smtClean="0">
                <a:solidFill>
                  <a:srgbClr val="FFFF00"/>
                </a:solidFill>
              </a:rPr>
              <a:t> artery </a:t>
            </a:r>
            <a:r>
              <a:rPr lang="en-US" sz="2800" b="1" dirty="0">
                <a:solidFill>
                  <a:srgbClr val="FFFF00"/>
                </a:solidFill>
              </a:rPr>
              <a:t>and carefully examines the origin for an </a:t>
            </a:r>
            <a:r>
              <a:rPr lang="en-US" sz="2800" b="1" dirty="0" err="1" smtClean="0">
                <a:solidFill>
                  <a:srgbClr val="FFFF00"/>
                </a:solidFill>
              </a:rPr>
              <a:t>athero</a:t>
            </a:r>
            <a:r>
              <a:rPr lang="en-US" sz="2800" b="1" dirty="0" smtClean="0">
                <a:solidFill>
                  <a:srgbClr val="FFFF00"/>
                </a:solidFill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</a:rPr>
              <a:t>matous</a:t>
            </a:r>
            <a:r>
              <a:rPr lang="en-US" sz="2800" b="1" dirty="0" smtClean="0">
                <a:solidFill>
                  <a:srgbClr val="FFFF00"/>
                </a:solidFill>
              </a:rPr>
              <a:t> plaque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62" y="878661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637" y="878662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950" y="2621736"/>
            <a:ext cx="4330700" cy="363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12" y="878661"/>
            <a:ext cx="23812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6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5303" y="903238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Use of the internal iliac artery is avoided  if the opposite side artery has been involved in a previous  Transplant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 The bifurcation or trifurcation of the  internal iliac artery should be preserved to reduce the risk  of buttock claudication.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4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</a:rPr>
              <a:t>If both internal iliac </a:t>
            </a:r>
            <a:r>
              <a:rPr lang="en-US" sz="3200" b="1" dirty="0" smtClean="0">
                <a:solidFill>
                  <a:srgbClr val="FFFF00"/>
                </a:solidFill>
              </a:rPr>
              <a:t>arteries have  been </a:t>
            </a:r>
            <a:r>
              <a:rPr lang="en-US" sz="3200" b="1" dirty="0">
                <a:solidFill>
                  <a:srgbClr val="FFFF00"/>
                </a:solidFill>
              </a:rPr>
              <a:t>used </a:t>
            </a:r>
            <a:r>
              <a:rPr lang="en-US" sz="3200" b="1" dirty="0" smtClean="0">
                <a:solidFill>
                  <a:srgbClr val="FFFF00"/>
                </a:solidFill>
              </a:rPr>
              <a:t>for  transplantation</a:t>
            </a:r>
            <a:r>
              <a:rPr lang="en-US" sz="3200" b="1" dirty="0">
                <a:solidFill>
                  <a:srgbClr val="FFFF00"/>
                </a:solidFill>
              </a:rPr>
              <a:t>, claudication is inevitable as </a:t>
            </a:r>
            <a:r>
              <a:rPr lang="en-US" sz="3200" b="1" dirty="0" smtClean="0">
                <a:solidFill>
                  <a:srgbClr val="FFFF00"/>
                </a:solidFill>
              </a:rPr>
              <a:t> is </a:t>
            </a:r>
            <a:r>
              <a:rPr lang="en-US" sz="3200" b="1" dirty="0">
                <a:solidFill>
                  <a:srgbClr val="FFFF00"/>
                </a:solidFill>
              </a:rPr>
              <a:t>impotence</a:t>
            </a:r>
            <a:r>
              <a:rPr lang="en-US" sz="32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08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4675" y="395969"/>
            <a:ext cx="6096000" cy="66787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Arterial clamps are applied with care to avoid damage or </a:t>
            </a:r>
            <a:r>
              <a:rPr lang="en-US" sz="2800" b="1" dirty="0" smtClean="0">
                <a:solidFill>
                  <a:srgbClr val="FFFF00"/>
                </a:solidFill>
              </a:rPr>
              <a:t> rupturing plaques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Endarterectomy </a:t>
            </a:r>
            <a:r>
              <a:rPr lang="en-US" sz="2800" b="1" dirty="0">
                <a:solidFill>
                  <a:srgbClr val="FFFF00"/>
                </a:solidFill>
              </a:rPr>
              <a:t>can often be avoided by </a:t>
            </a:r>
            <a:r>
              <a:rPr lang="en-US" sz="2800" b="1" dirty="0" smtClean="0">
                <a:solidFill>
                  <a:srgbClr val="FFFF00"/>
                </a:solidFill>
              </a:rPr>
              <a:t> carefully </a:t>
            </a:r>
            <a:r>
              <a:rPr lang="en-US" sz="2800" b="1" dirty="0">
                <a:solidFill>
                  <a:srgbClr val="FFFF00"/>
                </a:solidFill>
              </a:rPr>
              <a:t>selecting a soft segment of </a:t>
            </a:r>
            <a:r>
              <a:rPr lang="en-US" sz="2800" b="1" dirty="0" smtClean="0">
                <a:solidFill>
                  <a:srgbClr val="FFFF00"/>
                </a:solidFill>
              </a:rPr>
              <a:t>artery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To avoid </a:t>
            </a:r>
            <a:r>
              <a:rPr lang="en-US" sz="2800" b="1" dirty="0" smtClean="0">
                <a:solidFill>
                  <a:srgbClr val="FFFF00"/>
                </a:solidFill>
              </a:rPr>
              <a:t>kinking </a:t>
            </a:r>
            <a:r>
              <a:rPr lang="en-US" sz="2800" b="1" dirty="0">
                <a:solidFill>
                  <a:srgbClr val="FFFF00"/>
                </a:solidFill>
              </a:rPr>
              <a:t>during wound closure, the renal artery length can be </a:t>
            </a:r>
            <a:r>
              <a:rPr lang="en-US" sz="2800" b="1" dirty="0" smtClean="0">
                <a:solidFill>
                  <a:srgbClr val="FFFF00"/>
                </a:solidFill>
              </a:rPr>
              <a:t> adjusted </a:t>
            </a:r>
            <a:r>
              <a:rPr lang="en-US" sz="2800" b="1" dirty="0">
                <a:solidFill>
                  <a:srgbClr val="FFFF00"/>
                </a:solidFill>
              </a:rPr>
              <a:t>by resecting the donor aortic patch and </a:t>
            </a:r>
            <a:r>
              <a:rPr lang="en-US" sz="2800" b="1" dirty="0" smtClean="0">
                <a:solidFill>
                  <a:srgbClr val="FFFF00"/>
                </a:solidFill>
              </a:rPr>
              <a:t>implanting </a:t>
            </a:r>
            <a:r>
              <a:rPr lang="en-US" sz="2800" b="1" dirty="0">
                <a:solidFill>
                  <a:srgbClr val="FFFF00"/>
                </a:solidFill>
              </a:rPr>
              <a:t>as in a live donor </a:t>
            </a:r>
            <a:r>
              <a:rPr lang="en-US" sz="2800" b="1" dirty="0" smtClean="0">
                <a:solidFill>
                  <a:srgbClr val="FFFF00"/>
                </a:solidFill>
              </a:rPr>
              <a:t>kidney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FFFF00"/>
              </a:solidFill>
            </a:endParaRPr>
          </a:p>
          <a:p>
            <a:pPr algn="just"/>
            <a:r>
              <a:rPr lang="en-US" b="1" dirty="0" smtClean="0">
                <a:solidFill>
                  <a:srgbClr val="FFFF00"/>
                </a:solidFill>
              </a:rPr>
              <a:t>  </a:t>
            </a: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24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8995" y="532286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dirty="0">
                <a:solidFill>
                  <a:srgbClr val="FFC000"/>
                </a:solidFill>
              </a:rPr>
              <a:t>The shortened artery  of the right kidney can be anastomosed to the end of the  internal iliac </a:t>
            </a:r>
            <a:r>
              <a:rPr lang="en-US" sz="2800" dirty="0" smtClean="0">
                <a:solidFill>
                  <a:srgbClr val="FFC000"/>
                </a:solidFill>
              </a:rPr>
              <a:t>artery</a:t>
            </a:r>
          </a:p>
          <a:p>
            <a:pPr algn="just"/>
            <a:endParaRPr lang="en-US" sz="2800" dirty="0">
              <a:solidFill>
                <a:srgbClr val="FFC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800" dirty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deeper  </a:t>
            </a:r>
            <a:r>
              <a:rPr lang="en-US" sz="2800" dirty="0">
                <a:solidFill>
                  <a:srgbClr val="FFFF00"/>
                </a:solidFill>
              </a:rPr>
              <a:t>placement of the transplant </a:t>
            </a:r>
            <a:r>
              <a:rPr lang="en-US" sz="2800" dirty="0" smtClean="0">
                <a:solidFill>
                  <a:srgbClr val="FFFF00"/>
                </a:solidFill>
              </a:rPr>
              <a:t>anastomoses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 </a:t>
            </a:r>
            <a:r>
              <a:rPr lang="en-US" sz="2800" dirty="0">
                <a:solidFill>
                  <a:srgbClr val="FFFF00"/>
                </a:solidFill>
              </a:rPr>
              <a:t>less tension on  the short right renal </a:t>
            </a:r>
            <a:r>
              <a:rPr lang="en-US" sz="2800" dirty="0" smtClean="0">
                <a:solidFill>
                  <a:srgbClr val="FFFF00"/>
                </a:solidFill>
              </a:rPr>
              <a:t>vein</a:t>
            </a:r>
            <a:endParaRPr lang="en-US" sz="2800" dirty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rgbClr val="FFFF00"/>
                </a:solidFill>
              </a:rPr>
              <a:t>easy </a:t>
            </a:r>
            <a:r>
              <a:rPr lang="en-US" sz="2800" dirty="0">
                <a:solidFill>
                  <a:srgbClr val="FFFF00"/>
                </a:solidFill>
              </a:rPr>
              <a:t>positioning of the kidney after revascularization</a:t>
            </a:r>
          </a:p>
        </p:txBody>
      </p:sp>
    </p:spTree>
    <p:extLst>
      <p:ext uri="{BB962C8B-B14F-4D97-AF65-F5344CB8AC3E}">
        <p14:creationId xmlns:p14="http://schemas.microsoft.com/office/powerpoint/2010/main" val="158727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177" y="1336661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</a:rPr>
              <a:t>Small accessory renal arteries, particularly </a:t>
            </a:r>
            <a:r>
              <a:rPr lang="en-US" sz="3200" b="1" dirty="0" smtClean="0">
                <a:solidFill>
                  <a:srgbClr val="FFFF00"/>
                </a:solidFill>
              </a:rPr>
              <a:t> at </a:t>
            </a:r>
            <a:r>
              <a:rPr lang="en-US" sz="3200" b="1" dirty="0">
                <a:solidFill>
                  <a:srgbClr val="FFFF00"/>
                </a:solidFill>
              </a:rPr>
              <a:t>the upper pole, can be ligated without </a:t>
            </a:r>
            <a:r>
              <a:rPr lang="en-US" sz="3200" b="1" dirty="0" smtClean="0">
                <a:solidFill>
                  <a:srgbClr val="FFFF00"/>
                </a:solidFill>
              </a:rPr>
              <a:t>problem</a:t>
            </a:r>
          </a:p>
          <a:p>
            <a:pPr algn="just"/>
            <a:r>
              <a:rPr lang="en-US" sz="3200" b="1" dirty="0" smtClean="0">
                <a:solidFill>
                  <a:srgbClr val="FFFF00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32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</a:rPr>
              <a:t>lower-pole arteries that often contribute </a:t>
            </a:r>
            <a:r>
              <a:rPr lang="en-US" sz="3200" b="1" dirty="0" smtClean="0">
                <a:solidFill>
                  <a:srgbClr val="FFFF00"/>
                </a:solidFill>
              </a:rPr>
              <a:t>blood supply </a:t>
            </a:r>
            <a:r>
              <a:rPr lang="en-US" sz="3200" b="1" dirty="0">
                <a:solidFill>
                  <a:srgbClr val="FFFF00"/>
                </a:solidFill>
              </a:rPr>
              <a:t>to the </a:t>
            </a:r>
            <a:r>
              <a:rPr lang="en-US" sz="3200" b="1" dirty="0" smtClean="0">
                <a:solidFill>
                  <a:srgbClr val="FFFF00"/>
                </a:solidFill>
              </a:rPr>
              <a:t> donor ureter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25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6560" y="1420561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Anastomosis of two arteries close together  on an aortic patch of a left-sided deceased donor kidney is comparatively straightforward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dual arteries to a right- sided kidney make positioning of the kidney difficult without kinking one or the other </a:t>
            </a:r>
            <a:r>
              <a:rPr lang="en-US" sz="2800" b="1" dirty="0" smtClean="0">
                <a:solidFill>
                  <a:srgbClr val="FFFF00"/>
                </a:solidFill>
              </a:rPr>
              <a:t>artery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8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1359" y="460286"/>
            <a:ext cx="6096000" cy="566308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       Multiple arteries </a:t>
            </a:r>
          </a:p>
          <a:p>
            <a:endParaRPr lang="en-US" sz="3200" dirty="0" smtClean="0"/>
          </a:p>
          <a:p>
            <a:endParaRPr lang="en-US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can </a:t>
            </a:r>
            <a:r>
              <a:rPr lang="en-US" sz="2800" b="1" dirty="0">
                <a:solidFill>
                  <a:srgbClr val="FFFF00"/>
                </a:solidFill>
              </a:rPr>
              <a:t>be </a:t>
            </a:r>
            <a:r>
              <a:rPr lang="en-US" sz="2800" b="1" dirty="0" err="1">
                <a:solidFill>
                  <a:srgbClr val="FFFF00"/>
                </a:solidFill>
              </a:rPr>
              <a:t>pantalooned</a:t>
            </a:r>
            <a:r>
              <a:rPr lang="en-US" sz="2800" b="1" dirty="0">
                <a:solidFill>
                  <a:srgbClr val="FFFF00"/>
                </a:solidFill>
              </a:rPr>
              <a:t> on </a:t>
            </a:r>
            <a:r>
              <a:rPr lang="en-US" sz="2800" b="1" dirty="0" smtClean="0">
                <a:solidFill>
                  <a:srgbClr val="FFFF00"/>
                </a:solidFill>
              </a:rPr>
              <a:t> the </a:t>
            </a:r>
            <a:r>
              <a:rPr lang="en-US" sz="2800" b="1" dirty="0">
                <a:solidFill>
                  <a:srgbClr val="FFFF00"/>
                </a:solidFill>
              </a:rPr>
              <a:t>back table to create a single arterial orifice, minimizing  </a:t>
            </a:r>
            <a:r>
              <a:rPr lang="en-US" sz="2800" b="1" dirty="0" smtClean="0">
                <a:solidFill>
                  <a:srgbClr val="FFFF00"/>
                </a:solidFill>
              </a:rPr>
              <a:t>anastomosis time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 separate </a:t>
            </a:r>
            <a:r>
              <a:rPr lang="en-US" sz="2800" b="1" dirty="0">
                <a:solidFill>
                  <a:srgbClr val="FFFF00"/>
                </a:solidFill>
              </a:rPr>
              <a:t>anastomoses can </a:t>
            </a:r>
            <a:r>
              <a:rPr lang="en-US" sz="2800" b="1" dirty="0" smtClean="0">
                <a:solidFill>
                  <a:srgbClr val="FFFF00"/>
                </a:solidFill>
              </a:rPr>
              <a:t> be </a:t>
            </a:r>
            <a:r>
              <a:rPr lang="en-US" sz="2800" b="1" dirty="0">
                <a:solidFill>
                  <a:srgbClr val="FFFF00"/>
                </a:solidFill>
              </a:rPr>
              <a:t>formed, although warm ischemic time will inevitably </a:t>
            </a:r>
            <a:r>
              <a:rPr lang="en-US" sz="2800" b="1" dirty="0" smtClean="0">
                <a:solidFill>
                  <a:srgbClr val="FFFF00"/>
                </a:solidFill>
              </a:rPr>
              <a:t> be longer</a:t>
            </a:r>
            <a:endParaRPr lang="en-US" sz="2800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362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410" y="1352140"/>
            <a:ext cx="10655481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C000"/>
                </a:solidFill>
              </a:rPr>
              <a:t>REPERFUSION</a:t>
            </a:r>
          </a:p>
          <a:p>
            <a:endParaRPr lang="en-US" sz="4000" b="1" dirty="0" smtClean="0"/>
          </a:p>
          <a:p>
            <a:r>
              <a:rPr lang="en-US" sz="4400" b="1" dirty="0" smtClean="0">
                <a:solidFill>
                  <a:srgbClr val="FFFF00"/>
                </a:solidFill>
              </a:rPr>
              <a:t>high </a:t>
            </a:r>
            <a:r>
              <a:rPr lang="en-US" sz="4400" b="1" dirty="0">
                <a:solidFill>
                  <a:srgbClr val="FFFF00"/>
                </a:solidFill>
              </a:rPr>
              <a:t>point of the transplant </a:t>
            </a:r>
            <a:r>
              <a:rPr lang="en-US" sz="4400" b="1" dirty="0" smtClean="0">
                <a:solidFill>
                  <a:srgbClr val="FFFF00"/>
                </a:solidFill>
              </a:rPr>
              <a:t>procedure </a:t>
            </a:r>
            <a:endParaRPr lang="en-US" sz="4400" b="1" dirty="0">
              <a:solidFill>
                <a:srgbClr val="FFFF00"/>
              </a:solidFill>
            </a:endParaRPr>
          </a:p>
          <a:p>
            <a:r>
              <a:rPr lang="en-US" sz="4400" b="1" dirty="0">
                <a:solidFill>
                  <a:srgbClr val="FFFF00"/>
                </a:solidFill>
              </a:rPr>
              <a:t>there is no turning back.</a:t>
            </a:r>
          </a:p>
          <a:p>
            <a:endParaRPr lang="en-US" sz="4400" b="1" dirty="0" smtClean="0">
              <a:solidFill>
                <a:srgbClr val="FFFF00"/>
              </a:solidFill>
            </a:endParaRP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072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4312" y="752465"/>
            <a:ext cx="6096000" cy="55707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Before completing the arterial </a:t>
            </a:r>
            <a:r>
              <a:rPr lang="en-US" sz="2800" b="1" dirty="0" smtClean="0">
                <a:solidFill>
                  <a:srgbClr val="FFFF00"/>
                </a:solidFill>
              </a:rPr>
              <a:t> anastomosis</a:t>
            </a:r>
            <a:r>
              <a:rPr lang="en-US" sz="2800" b="1" dirty="0">
                <a:solidFill>
                  <a:srgbClr val="FFFF00"/>
                </a:solidFill>
              </a:rPr>
              <a:t>, air is excluded from the clamped vessels by </a:t>
            </a:r>
            <a:r>
              <a:rPr lang="en-US" sz="2800" b="1" dirty="0" smtClean="0">
                <a:solidFill>
                  <a:srgbClr val="FFFF00"/>
                </a:solidFill>
              </a:rPr>
              <a:t> injecting heparinized saline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Fixed </a:t>
            </a:r>
            <a:r>
              <a:rPr lang="en-US" sz="2800" b="1" dirty="0">
                <a:solidFill>
                  <a:srgbClr val="FFFF00"/>
                </a:solidFill>
              </a:rPr>
              <a:t>retractors that might </a:t>
            </a:r>
            <a:r>
              <a:rPr lang="en-US" sz="2800" b="1" dirty="0" smtClean="0">
                <a:solidFill>
                  <a:srgbClr val="FFFF00"/>
                </a:solidFill>
              </a:rPr>
              <a:t> compress </a:t>
            </a:r>
            <a:r>
              <a:rPr lang="en-US" sz="2800" b="1" dirty="0">
                <a:solidFill>
                  <a:srgbClr val="FFFF00"/>
                </a:solidFill>
              </a:rPr>
              <a:t>proximal iliac vessels are reviewed and </a:t>
            </a:r>
            <a:r>
              <a:rPr lang="en-US" sz="2800" b="1" dirty="0" err="1" smtClean="0">
                <a:solidFill>
                  <a:srgbClr val="FFFF00"/>
                </a:solidFill>
              </a:rPr>
              <a:t>individ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ual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anastomoses are tested before revascularization of the </a:t>
            </a:r>
            <a:r>
              <a:rPr lang="en-US" sz="2800" b="1" dirty="0" smtClean="0">
                <a:solidFill>
                  <a:srgbClr val="FFFF00"/>
                </a:solidFill>
              </a:rPr>
              <a:t>transplanted kidney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FF00"/>
              </a:solidFill>
            </a:endParaRPr>
          </a:p>
          <a:p>
            <a:pPr algn="just"/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3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707" y="1490392"/>
            <a:ext cx="4734586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4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1FCF1-82CD-4B34-93A7-A29DB342C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399" y="1003300"/>
            <a:ext cx="10540379" cy="2971801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Vascular Complications in Renal transplantations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A6B70-0A77-4F38-89E2-F5A12CB50D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79586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1984" y="671691"/>
            <a:ext cx="6096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00"/>
                </a:solidFill>
              </a:rPr>
              <a:t>The proximal </a:t>
            </a:r>
            <a:r>
              <a:rPr lang="en-US" sz="2400" b="1" dirty="0" smtClean="0">
                <a:solidFill>
                  <a:srgbClr val="FFFF00"/>
                </a:solidFill>
              </a:rPr>
              <a:t>arterial </a:t>
            </a:r>
            <a:r>
              <a:rPr lang="en-US" sz="2400" b="1" dirty="0">
                <a:solidFill>
                  <a:srgbClr val="FFFF00"/>
                </a:solidFill>
              </a:rPr>
              <a:t>clamp and venous clamps are released </a:t>
            </a:r>
            <a:r>
              <a:rPr lang="en-US" sz="2400" b="1" dirty="0" smtClean="0">
                <a:solidFill>
                  <a:srgbClr val="FFFF00"/>
                </a:solidFill>
              </a:rPr>
              <a:t>first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The </a:t>
            </a:r>
            <a:r>
              <a:rPr lang="en-US" sz="2400" b="1" dirty="0">
                <a:solidFill>
                  <a:srgbClr val="FFFF00"/>
                </a:solidFill>
              </a:rPr>
              <a:t>last </a:t>
            </a:r>
            <a:r>
              <a:rPr lang="en-US" sz="2400" b="1" dirty="0" smtClean="0">
                <a:solidFill>
                  <a:srgbClr val="FFFF00"/>
                </a:solidFill>
              </a:rPr>
              <a:t> clamp </a:t>
            </a:r>
            <a:r>
              <a:rPr lang="en-US" sz="2400" b="1" dirty="0">
                <a:solidFill>
                  <a:srgbClr val="FFFF00"/>
                </a:solidFill>
              </a:rPr>
              <a:t>removed is the distal iliac artery clamp after systemic blood pressure has stabilized after reperfusion of the </a:t>
            </a:r>
            <a:r>
              <a:rPr lang="en-US" sz="2400" b="1" dirty="0" smtClean="0">
                <a:solidFill>
                  <a:srgbClr val="FFFF00"/>
                </a:solidFill>
              </a:rPr>
              <a:t>kidney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00"/>
                </a:solidFill>
              </a:rPr>
              <a:t>Observation of urine within a couple of minutes is a </a:t>
            </a:r>
            <a:r>
              <a:rPr lang="en-US" sz="2400" b="1" dirty="0" smtClean="0">
                <a:solidFill>
                  <a:srgbClr val="FFFF00"/>
                </a:solidFill>
              </a:rPr>
              <a:t>reassuring sight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srgbClr val="FFFF00"/>
                </a:solidFill>
              </a:rPr>
              <a:t>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</a:rPr>
              <a:t>pink, firm, and well-perfused kidney is the </a:t>
            </a:r>
            <a:r>
              <a:rPr lang="en-US" sz="2400" b="1" dirty="0" smtClean="0">
                <a:solidFill>
                  <a:srgbClr val="FFFF00"/>
                </a:solidFill>
              </a:rPr>
              <a:t> next </a:t>
            </a:r>
            <a:r>
              <a:rPr lang="en-US" sz="2400" b="1" dirty="0">
                <a:solidFill>
                  <a:srgbClr val="FFFF00"/>
                </a:solidFill>
              </a:rPr>
              <a:t>best </a:t>
            </a:r>
            <a:r>
              <a:rPr lang="en-US" sz="2400" b="1" dirty="0" smtClean="0">
                <a:solidFill>
                  <a:srgbClr val="FFFF00"/>
                </a:solidFill>
              </a:rPr>
              <a:t>thing</a:t>
            </a:r>
            <a:endParaRPr lang="en-US" sz="2400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/>
          </a:p>
          <a:p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98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794" y="1241099"/>
            <a:ext cx="6096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Kidneys from marginal donors </a:t>
            </a:r>
            <a:r>
              <a:rPr lang="en-US" sz="2800" b="1" dirty="0" smtClean="0">
                <a:solidFill>
                  <a:srgbClr val="FFFF00"/>
                </a:solidFill>
              </a:rPr>
              <a:t> or </a:t>
            </a:r>
            <a:r>
              <a:rPr lang="en-US" sz="2800" b="1" dirty="0">
                <a:solidFill>
                  <a:srgbClr val="FFFF00"/>
                </a:solidFill>
              </a:rPr>
              <a:t>with long renal ischemia times may have a "blotchy" or </a:t>
            </a:r>
            <a:r>
              <a:rPr lang="en-US" sz="2800" b="1" dirty="0" smtClean="0">
                <a:solidFill>
                  <a:srgbClr val="FFFF00"/>
                </a:solidFill>
              </a:rPr>
              <a:t> mottled </a:t>
            </a:r>
            <a:r>
              <a:rPr lang="en-US" sz="2800" b="1" dirty="0">
                <a:solidFill>
                  <a:srgbClr val="FFFF00"/>
                </a:solidFill>
              </a:rPr>
              <a:t>appearance with dark, less well-perfused </a:t>
            </a:r>
            <a:r>
              <a:rPr lang="en-US" sz="2800" b="1" dirty="0" smtClean="0">
                <a:solidFill>
                  <a:srgbClr val="FFFF00"/>
                </a:solidFill>
              </a:rPr>
              <a:t>areas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An  encouraging </a:t>
            </a:r>
            <a:r>
              <a:rPr lang="en-US" sz="2800" b="1" dirty="0">
                <a:solidFill>
                  <a:srgbClr val="FFFF00"/>
                </a:solidFill>
              </a:rPr>
              <a:t>sign is the gradual reduction in extent of the </a:t>
            </a:r>
            <a:r>
              <a:rPr lang="en-US" sz="2800" b="1" dirty="0" smtClean="0">
                <a:solidFill>
                  <a:srgbClr val="FFFF00"/>
                </a:solidFill>
              </a:rPr>
              <a:t> dark </a:t>
            </a:r>
            <a:r>
              <a:rPr lang="en-US" sz="2800" b="1" dirty="0">
                <a:solidFill>
                  <a:srgbClr val="FFFF00"/>
                </a:solidFill>
              </a:rPr>
              <a:t>areas until the kidney is uniformly pink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FF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FF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87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82240" y="113317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</a:rPr>
              <a:t>A flaccid, poorly perfused kidney is reason for concern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32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32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3200" b="1" dirty="0">
                <a:solidFill>
                  <a:srgbClr val="FFFF00"/>
                </a:solidFill>
              </a:rPr>
              <a:t>Modern tissue typing and </a:t>
            </a:r>
            <a:r>
              <a:rPr lang="en-US" sz="3200" b="1" dirty="0" err="1">
                <a:solidFill>
                  <a:srgbClr val="FFFF00"/>
                </a:solidFill>
              </a:rPr>
              <a:t>crossmatching</a:t>
            </a:r>
            <a:r>
              <a:rPr lang="en-US" sz="3200" b="1" dirty="0">
                <a:solidFill>
                  <a:srgbClr val="FFFF00"/>
                </a:solidFill>
              </a:rPr>
              <a:t> techniques have  essentially excluded </a:t>
            </a:r>
            <a:r>
              <a:rPr lang="en-US" sz="3200" b="1" dirty="0" err="1">
                <a:solidFill>
                  <a:srgbClr val="FFFF00"/>
                </a:solidFill>
              </a:rPr>
              <a:t>hyperacute</a:t>
            </a:r>
            <a:r>
              <a:rPr lang="en-US" sz="3200" b="1" dirty="0">
                <a:solidFill>
                  <a:srgbClr val="FFFF00"/>
                </a:solidFill>
              </a:rPr>
              <a:t> rejection as a cause</a:t>
            </a:r>
          </a:p>
        </p:txBody>
      </p:sp>
    </p:spTree>
    <p:extLst>
      <p:ext uri="{BB962C8B-B14F-4D97-AF65-F5344CB8AC3E}">
        <p14:creationId xmlns:p14="http://schemas.microsoft.com/office/powerpoint/2010/main" val="18882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1" y="404949"/>
            <a:ext cx="6096000" cy="59708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FF00"/>
                </a:solidFill>
              </a:rPr>
              <a:t>The surgeon starts with inspection of the </a:t>
            </a:r>
            <a:r>
              <a:rPr lang="en-US" sz="2800" b="1" dirty="0" err="1" smtClean="0">
                <a:solidFill>
                  <a:srgbClr val="FFFF00"/>
                </a:solidFill>
              </a:rPr>
              <a:t>renl</a:t>
            </a:r>
            <a:r>
              <a:rPr lang="en-US" sz="2800" b="1" dirty="0" smtClean="0">
                <a:solidFill>
                  <a:srgbClr val="FFFF00"/>
                </a:solidFill>
              </a:rPr>
              <a:t>   segmental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kidney is soft but not necessarily discolored. 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Anecdotal </a:t>
            </a:r>
            <a:r>
              <a:rPr lang="en-US" sz="2800" b="1" dirty="0">
                <a:solidFill>
                  <a:srgbClr val="FFFF00"/>
                </a:solidFill>
              </a:rPr>
              <a:t>reports suggest that placement of a swab </a:t>
            </a:r>
            <a:r>
              <a:rPr lang="en-US" sz="2800" b="1" dirty="0" err="1" smtClean="0">
                <a:solidFill>
                  <a:srgbClr val="FFFF00"/>
                </a:solidFill>
              </a:rPr>
              <a:t>gener</a:t>
            </a:r>
            <a:r>
              <a:rPr lang="en-US" sz="2800" b="1" dirty="0" smtClean="0">
                <a:solidFill>
                  <a:srgbClr val="FFFF00"/>
                </a:solidFill>
              </a:rPr>
              <a:t>- </a:t>
            </a:r>
            <a:r>
              <a:rPr lang="en-US" sz="2800" b="1" dirty="0" err="1" smtClean="0">
                <a:solidFill>
                  <a:srgbClr val="FFFF00"/>
                </a:solidFill>
              </a:rPr>
              <a:t>ously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>
                <a:solidFill>
                  <a:srgbClr val="FFFF00"/>
                </a:solidFill>
              </a:rPr>
              <a:t>soaked in </a:t>
            </a:r>
            <a:r>
              <a:rPr lang="en-US" sz="2800" b="1" dirty="0" err="1">
                <a:solidFill>
                  <a:srgbClr val="FFFF00"/>
                </a:solidFill>
              </a:rPr>
              <a:t>papaverine</a:t>
            </a:r>
            <a:r>
              <a:rPr lang="en-US" sz="2800" b="1" dirty="0">
                <a:solidFill>
                  <a:srgbClr val="FFFF00"/>
                </a:solidFill>
              </a:rPr>
              <a:t> around the artery and excision of affected artery adventitial tissue </a:t>
            </a:r>
            <a:r>
              <a:rPr lang="en-US" sz="2800" b="1" dirty="0" smtClean="0">
                <a:solidFill>
                  <a:srgbClr val="FFFF00"/>
                </a:solidFill>
              </a:rPr>
              <a:t>may help ►►</a:t>
            </a:r>
            <a:endParaRPr lang="en-US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23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5749" y="116717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dirty="0" smtClean="0">
                <a:solidFill>
                  <a:srgbClr val="FFFF00"/>
                </a:solidFill>
              </a:rPr>
              <a:t>permission </a:t>
            </a:r>
            <a:r>
              <a:rPr lang="en-US" sz="3600" dirty="0">
                <a:solidFill>
                  <a:srgbClr val="FFFF00"/>
                </a:solidFill>
              </a:rPr>
              <a:t>of the anesthetist, the iliac artery distal to the arterial anastomosis is clamped and diluted glycerol </a:t>
            </a:r>
            <a:r>
              <a:rPr lang="en-US" sz="3600" dirty="0" err="1">
                <a:solidFill>
                  <a:srgbClr val="FFFF00"/>
                </a:solidFill>
              </a:rPr>
              <a:t>trinitrate</a:t>
            </a:r>
            <a:r>
              <a:rPr lang="en-US" sz="3600" dirty="0">
                <a:solidFill>
                  <a:srgbClr val="FFFF00"/>
                </a:solidFill>
              </a:rPr>
              <a:t> injected into the proximal iliac artery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886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9989" y="2032002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600" b="1" dirty="0">
                <a:solidFill>
                  <a:srgbClr val="FFFF00"/>
                </a:solidFill>
              </a:rPr>
              <a:t>Spasm is usually self-limiting but can cause concern and </a:t>
            </a:r>
            <a:r>
              <a:rPr lang="en-US" sz="3600" b="1" dirty="0" smtClean="0">
                <a:solidFill>
                  <a:srgbClr val="FFFF00"/>
                </a:solidFill>
              </a:rPr>
              <a:t>warrant systemic </a:t>
            </a:r>
            <a:r>
              <a:rPr lang="en-US" sz="3600" b="1" dirty="0" err="1" smtClean="0">
                <a:solidFill>
                  <a:srgbClr val="FFFF00"/>
                </a:solidFill>
              </a:rPr>
              <a:t>heparinization</a:t>
            </a:r>
            <a:r>
              <a:rPr lang="en-US" sz="3600" b="1" dirty="0" smtClean="0">
                <a:solidFill>
                  <a:srgbClr val="FFFF00"/>
                </a:solidFill>
              </a:rPr>
              <a:t>  </a:t>
            </a:r>
            <a:endParaRPr lang="en-US" sz="3600" b="1" dirty="0">
              <a:solidFill>
                <a:srgbClr val="FFFF00"/>
              </a:solidFill>
            </a:endParaRPr>
          </a:p>
          <a:p>
            <a:pPr algn="just"/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  <a:p>
            <a:pPr algn="just"/>
            <a:r>
              <a:rPr lang="en-US" sz="3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685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77292" y="963361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FF00"/>
                </a:solidFill>
              </a:rPr>
              <a:t>If no arterial inflow problem can be identified and systemic blood pressure is satisfactory, the surgeon should be </a:t>
            </a:r>
            <a:r>
              <a:rPr lang="en-US" sz="2000" b="1" dirty="0" smtClean="0">
                <a:solidFill>
                  <a:srgbClr val="FFFF00"/>
                </a:solidFill>
              </a:rPr>
              <a:t>patient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FF00"/>
                </a:solidFill>
              </a:rPr>
              <a:t>P</a:t>
            </a:r>
            <a:r>
              <a:rPr lang="en-US" sz="2000" b="1" dirty="0" smtClean="0">
                <a:solidFill>
                  <a:srgbClr val="FFFF00"/>
                </a:solidFill>
              </a:rPr>
              <a:t>articularly </a:t>
            </a:r>
            <a:r>
              <a:rPr lang="en-US" sz="2000" b="1" dirty="0">
                <a:solidFill>
                  <a:srgbClr val="FFFF00"/>
                </a:solidFill>
              </a:rPr>
              <a:t>if the kidney swells when the renal vein is temporarily occluded (Hume test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FFFF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A small incision into the capsule of the kidney followed by evidence of bright arterial bleeding can also be </a:t>
            </a:r>
            <a:r>
              <a:rPr lang="en-US" sz="2000" b="1" dirty="0" err="1" smtClean="0">
                <a:solidFill>
                  <a:srgbClr val="FFFF00"/>
                </a:solidFill>
              </a:rPr>
              <a:t>reassuringas</a:t>
            </a:r>
            <a:r>
              <a:rPr lang="en-US" sz="2000" b="1" dirty="0" smtClean="0">
                <a:solidFill>
                  <a:srgbClr val="FFFF00"/>
                </a:solidFill>
              </a:rPr>
              <a:t> as can </a:t>
            </a:r>
            <a:r>
              <a:rPr lang="en-US" sz="2000" b="1" dirty="0">
                <a:solidFill>
                  <a:srgbClr val="FFFF00"/>
                </a:solidFill>
              </a:rPr>
              <a:t>an on-table ultrasound.</a:t>
            </a:r>
          </a:p>
        </p:txBody>
      </p:sp>
    </p:spTree>
    <p:extLst>
      <p:ext uri="{BB962C8B-B14F-4D97-AF65-F5344CB8AC3E}">
        <p14:creationId xmlns:p14="http://schemas.microsoft.com/office/powerpoint/2010/main" val="417308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7353" y="717700"/>
            <a:ext cx="6096000" cy="52014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400" b="1" dirty="0">
                <a:solidFill>
                  <a:srgbClr val="FFC000"/>
                </a:solidFill>
              </a:rPr>
              <a:t>During apposition of the abdominal wall muscles, the </a:t>
            </a:r>
            <a:r>
              <a:rPr lang="en-US" sz="2400" b="1" dirty="0" smtClean="0">
                <a:solidFill>
                  <a:srgbClr val="FFC000"/>
                </a:solidFill>
              </a:rPr>
              <a:t> potential </a:t>
            </a:r>
            <a:r>
              <a:rPr lang="en-US" sz="2400" b="1" dirty="0">
                <a:solidFill>
                  <a:srgbClr val="FFC000"/>
                </a:solidFill>
              </a:rPr>
              <a:t>for kinking of the kidney </a:t>
            </a:r>
            <a:r>
              <a:rPr lang="en-US" sz="2400" b="1" dirty="0" smtClean="0">
                <a:solidFill>
                  <a:srgbClr val="FFC000"/>
                </a:solidFill>
              </a:rPr>
              <a:t>transplant vasculature  Increases</a:t>
            </a:r>
          </a:p>
          <a:p>
            <a:pPr algn="just"/>
            <a:endParaRPr lang="en-US" b="1" dirty="0"/>
          </a:p>
          <a:p>
            <a:pPr algn="just"/>
            <a:endParaRPr lang="en-US" b="1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b="1" dirty="0" smtClean="0"/>
              <a:t> </a:t>
            </a:r>
            <a:r>
              <a:rPr lang="en-US" sz="2000" b="1" dirty="0">
                <a:solidFill>
                  <a:srgbClr val="FFFF00"/>
                </a:solidFill>
              </a:rPr>
              <a:t>particularly in thin patients receiving large </a:t>
            </a:r>
            <a:r>
              <a:rPr lang="en-US" sz="2000" b="1" dirty="0" smtClean="0">
                <a:solidFill>
                  <a:srgbClr val="FFFF00"/>
                </a:solidFill>
              </a:rPr>
              <a:t>kidneys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male patients with a narrow deep </a:t>
            </a:r>
            <a:r>
              <a:rPr lang="en-US" sz="2000" b="1" dirty="0" smtClean="0">
                <a:solidFill>
                  <a:srgbClr val="FFFF00"/>
                </a:solidFill>
              </a:rPr>
              <a:t>pelvis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A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venous </a:t>
            </a:r>
            <a:r>
              <a:rPr lang="en-US" sz="2000" b="1" dirty="0" smtClean="0">
                <a:solidFill>
                  <a:srgbClr val="FFFF00"/>
                </a:solidFill>
              </a:rPr>
              <a:t> anastomosis </a:t>
            </a:r>
            <a:r>
              <a:rPr lang="en-US" sz="2000" b="1" dirty="0">
                <a:solidFill>
                  <a:srgbClr val="FFFF00"/>
                </a:solidFill>
              </a:rPr>
              <a:t>too close to the inguinal </a:t>
            </a:r>
            <a:r>
              <a:rPr lang="en-US" sz="2000" b="1" dirty="0" smtClean="0">
                <a:solidFill>
                  <a:srgbClr val="FFFF00"/>
                </a:solidFill>
              </a:rPr>
              <a:t>ligament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sz="2000" b="1" dirty="0">
              <a:solidFill>
                <a:srgbClr val="FFFF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rgbClr val="FFFF00"/>
                </a:solidFill>
              </a:rPr>
              <a:t>A</a:t>
            </a:r>
            <a:r>
              <a:rPr lang="en-US" sz="2000" b="1" dirty="0" smtClean="0">
                <a:solidFill>
                  <a:srgbClr val="FFFF00"/>
                </a:solidFill>
              </a:rPr>
              <a:t>n incision </a:t>
            </a:r>
            <a:r>
              <a:rPr lang="en-US" sz="2000" b="1" dirty="0">
                <a:solidFill>
                  <a:srgbClr val="FFFF00"/>
                </a:solidFill>
              </a:rPr>
              <a:t>too close to the anterior superior iliac spine</a:t>
            </a:r>
            <a:r>
              <a:rPr lang="en-US" sz="2000" b="1" dirty="0" smtClean="0">
                <a:solidFill>
                  <a:srgbClr val="FFFF00"/>
                </a:solidFill>
              </a:rPr>
              <a:t>..</a:t>
            </a:r>
            <a:endParaRPr lang="en-US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1246" y="1174549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FFF00"/>
                </a:solidFill>
              </a:rPr>
              <a:t>If no urine has been seen on the operating table or in </a:t>
            </a:r>
            <a:r>
              <a:rPr lang="en-US" sz="3200" b="1" dirty="0" smtClean="0">
                <a:solidFill>
                  <a:srgbClr val="FFFF00"/>
                </a:solidFill>
              </a:rPr>
              <a:t> recovery:</a:t>
            </a:r>
          </a:p>
          <a:p>
            <a:pPr algn="just"/>
            <a:endParaRPr lang="en-US" sz="3200" b="1" dirty="0">
              <a:solidFill>
                <a:srgbClr val="FFFF00"/>
              </a:solidFill>
            </a:endParaRPr>
          </a:p>
          <a:p>
            <a:pPr algn="just"/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rgbClr val="FFFF00"/>
                </a:solidFill>
              </a:rPr>
              <a:t>ultrasound </a:t>
            </a:r>
            <a:r>
              <a:rPr lang="en-US" sz="3200" b="1" dirty="0" smtClean="0">
                <a:solidFill>
                  <a:srgbClr val="FFFF00"/>
                </a:solidFill>
              </a:rPr>
              <a:t> examination </a:t>
            </a:r>
            <a:r>
              <a:rPr lang="en-US" sz="3200" b="1" dirty="0">
                <a:solidFill>
                  <a:srgbClr val="FFFF00"/>
                </a:solidFill>
              </a:rPr>
              <a:t>is </a:t>
            </a:r>
            <a:r>
              <a:rPr lang="en-US" sz="3200" b="1" dirty="0" smtClean="0">
                <a:solidFill>
                  <a:srgbClr val="FFFF00"/>
                </a:solidFill>
              </a:rPr>
              <a:t>useful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0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9895" y="2491299"/>
            <a:ext cx="105961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C000"/>
                </a:solidFill>
              </a:rPr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2868635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7610" y="517803"/>
            <a:ext cx="6096000" cy="64017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FC000"/>
                </a:solidFill>
              </a:rPr>
              <a:t>PREOPERATIVE </a:t>
            </a:r>
            <a:r>
              <a:rPr lang="en-US" sz="3200" b="1" dirty="0" smtClean="0">
                <a:solidFill>
                  <a:srgbClr val="FFC000"/>
                </a:solidFill>
              </a:rPr>
              <a:t>ASSESSMENT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>
              <a:solidFill>
                <a:srgbClr val="FFC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>
                <a:solidFill>
                  <a:srgbClr val="FFFF00"/>
                </a:solidFill>
              </a:rPr>
              <a:t>P</a:t>
            </a:r>
            <a:r>
              <a:rPr lang="en-US" sz="2400" b="1" dirty="0" smtClean="0">
                <a:solidFill>
                  <a:srgbClr val="FFFF00"/>
                </a:solidFill>
              </a:rPr>
              <a:t>atent </a:t>
            </a:r>
            <a:r>
              <a:rPr lang="en-US" sz="2400" b="1" dirty="0">
                <a:solidFill>
                  <a:srgbClr val="FFFF00"/>
                </a:solidFill>
              </a:rPr>
              <a:t>iliac artery and vein with unimpeded </a:t>
            </a:r>
            <a:r>
              <a:rPr lang="en-US" sz="2400" b="1" dirty="0" smtClean="0">
                <a:solidFill>
                  <a:srgbClr val="FFFF00"/>
                </a:solidFill>
              </a:rPr>
              <a:t> proximal </a:t>
            </a:r>
            <a:r>
              <a:rPr lang="en-US" sz="2400" b="1" dirty="0">
                <a:solidFill>
                  <a:srgbClr val="FFFF00"/>
                </a:solidFill>
              </a:rPr>
              <a:t>blood flow that are able to be sutured 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Surgical </a:t>
            </a:r>
            <a:r>
              <a:rPr lang="en-US" sz="2400" b="1" dirty="0">
                <a:solidFill>
                  <a:srgbClr val="FFFF00"/>
                </a:solidFill>
              </a:rPr>
              <a:t>access can be difficult because </a:t>
            </a:r>
            <a:r>
              <a:rPr lang="en-US" sz="2400" b="1" dirty="0" smtClean="0">
                <a:solidFill>
                  <a:srgbClr val="FFFF00"/>
                </a:solidFill>
              </a:rPr>
              <a:t> of </a:t>
            </a:r>
            <a:r>
              <a:rPr lang="en-US" sz="2400" b="1" dirty="0">
                <a:solidFill>
                  <a:srgbClr val="FFFF00"/>
                </a:solidFill>
              </a:rPr>
              <a:t>a polycystic kidney, obesity, or a failed previous kidney </a:t>
            </a:r>
          </a:p>
          <a:p>
            <a:pPr algn="just"/>
            <a:r>
              <a:rPr lang="en-US" sz="2400" b="1" dirty="0" smtClean="0">
                <a:solidFill>
                  <a:srgbClr val="FFFF00"/>
                </a:solidFill>
              </a:rPr>
              <a:t>    transplant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400" b="1" dirty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srgbClr val="FFFF00"/>
                </a:solidFill>
              </a:rPr>
              <a:t>Extensive </a:t>
            </a:r>
            <a:r>
              <a:rPr lang="en-US" sz="2400" b="1" dirty="0">
                <a:solidFill>
                  <a:srgbClr val="FFFF00"/>
                </a:solidFill>
              </a:rPr>
              <a:t>mural arterial calcification can make </a:t>
            </a:r>
            <a:r>
              <a:rPr lang="en-US" sz="2400" b="1" dirty="0" smtClean="0">
                <a:solidFill>
                  <a:srgbClr val="FFFF00"/>
                </a:solidFill>
              </a:rPr>
              <a:t> clamping </a:t>
            </a:r>
            <a:r>
              <a:rPr lang="en-US" sz="2400" b="1" dirty="0">
                <a:solidFill>
                  <a:srgbClr val="FFFF00"/>
                </a:solidFill>
              </a:rPr>
              <a:t>and suturing impossible without disruption of </a:t>
            </a:r>
            <a:r>
              <a:rPr lang="en-US" sz="2400" b="1" dirty="0" smtClean="0">
                <a:solidFill>
                  <a:srgbClr val="FFFF00"/>
                </a:solidFill>
              </a:rPr>
              <a:t>the artery</a:t>
            </a:r>
          </a:p>
          <a:p>
            <a:pPr algn="just"/>
            <a:endParaRPr lang="en-US" sz="2400" dirty="0"/>
          </a:p>
          <a:p>
            <a:pPr algn="just"/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236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61065" y="56138"/>
            <a:ext cx="6096000" cy="68018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>
                <a:solidFill>
                  <a:srgbClr val="FFC000"/>
                </a:solidFill>
              </a:rPr>
              <a:t>Prefer </a:t>
            </a:r>
            <a:r>
              <a:rPr lang="en-US" sz="3600" b="1" dirty="0">
                <a:solidFill>
                  <a:srgbClr val="FFC000"/>
                </a:solidFill>
              </a:rPr>
              <a:t>the left </a:t>
            </a:r>
            <a:r>
              <a:rPr lang="en-US" sz="3600" b="1" dirty="0" smtClean="0">
                <a:solidFill>
                  <a:srgbClr val="FFC000"/>
                </a:solidFill>
              </a:rPr>
              <a:t>donor kidney</a:t>
            </a:r>
          </a:p>
          <a:p>
            <a:endParaRPr lang="en-US" sz="2800" b="1" dirty="0" smtClean="0">
              <a:solidFill>
                <a:srgbClr val="FFC0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Its </a:t>
            </a:r>
            <a:r>
              <a:rPr lang="en-US" sz="2800" b="1" dirty="0">
                <a:solidFill>
                  <a:srgbClr val="FFFF00"/>
                </a:solidFill>
              </a:rPr>
              <a:t>longer renal vein and shorter </a:t>
            </a:r>
            <a:r>
              <a:rPr lang="en-US" sz="2800" b="1" dirty="0" smtClean="0">
                <a:solidFill>
                  <a:srgbClr val="FFFF00"/>
                </a:solidFill>
              </a:rPr>
              <a:t>artery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longer left renal vein is </a:t>
            </a:r>
            <a:r>
              <a:rPr lang="en-US" sz="2800" b="1" dirty="0" smtClean="0">
                <a:solidFill>
                  <a:srgbClr val="FFFF00"/>
                </a:solidFill>
              </a:rPr>
              <a:t>less fragile </a:t>
            </a:r>
            <a:r>
              <a:rPr lang="en-US" sz="2800" b="1" dirty="0">
                <a:solidFill>
                  <a:srgbClr val="FFFF00"/>
                </a:solidFill>
              </a:rPr>
              <a:t>and more easily sutured to the more deeply situated </a:t>
            </a:r>
            <a:r>
              <a:rPr lang="en-US" sz="2800" b="1" dirty="0" smtClean="0">
                <a:solidFill>
                  <a:srgbClr val="FFFF00"/>
                </a:solidFill>
              </a:rPr>
              <a:t>external </a:t>
            </a:r>
            <a:r>
              <a:rPr lang="en-US" sz="2800" b="1" dirty="0">
                <a:solidFill>
                  <a:srgbClr val="FFFF00"/>
                </a:solidFill>
              </a:rPr>
              <a:t>iliac vein than the short right renal </a:t>
            </a:r>
            <a:r>
              <a:rPr lang="en-US" sz="2800" b="1" dirty="0" smtClean="0">
                <a:solidFill>
                  <a:srgbClr val="FFFF00"/>
                </a:solidFill>
              </a:rPr>
              <a:t>vein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right renal artery anastomosis is more difficult to site </a:t>
            </a:r>
            <a:r>
              <a:rPr lang="en-US" sz="2800" b="1" dirty="0" smtClean="0">
                <a:solidFill>
                  <a:srgbClr val="FFFF00"/>
                </a:solidFill>
              </a:rPr>
              <a:t> because </a:t>
            </a:r>
            <a:r>
              <a:rPr lang="en-US" sz="2800" b="1" dirty="0">
                <a:solidFill>
                  <a:srgbClr val="FFFF00"/>
                </a:solidFill>
              </a:rPr>
              <a:t>of its propensity to </a:t>
            </a:r>
            <a:r>
              <a:rPr lang="en-US" sz="2800" b="1" dirty="0" smtClean="0">
                <a:solidFill>
                  <a:srgbClr val="FFFF00"/>
                </a:solidFill>
              </a:rPr>
              <a:t>kink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4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7353" y="172078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solidFill>
                  <a:srgbClr val="FFC000"/>
                </a:solidFill>
              </a:rPr>
              <a:t>T</a:t>
            </a:r>
            <a:r>
              <a:rPr lang="en-US" sz="4000" b="1" dirty="0" smtClean="0">
                <a:solidFill>
                  <a:srgbClr val="FFC000"/>
                </a:solidFill>
              </a:rPr>
              <a:t>echnical </a:t>
            </a:r>
            <a:r>
              <a:rPr lang="en-US" sz="4000" b="1" dirty="0">
                <a:solidFill>
                  <a:srgbClr val="FFC000"/>
                </a:solidFill>
              </a:rPr>
              <a:t>graft failure rate </a:t>
            </a:r>
            <a:r>
              <a:rPr lang="en-US" sz="4000" b="1" dirty="0" smtClean="0">
                <a:solidFill>
                  <a:srgbClr val="FFC000"/>
                </a:solidFill>
              </a:rPr>
              <a:t>is higher </a:t>
            </a:r>
            <a:r>
              <a:rPr lang="en-US" sz="4000" b="1" dirty="0">
                <a:solidFill>
                  <a:srgbClr val="FFC000"/>
                </a:solidFill>
              </a:rPr>
              <a:t>with the right </a:t>
            </a:r>
            <a:r>
              <a:rPr lang="en-US" sz="4000" b="1" dirty="0" smtClean="0">
                <a:solidFill>
                  <a:srgbClr val="FFC000"/>
                </a:solidFill>
              </a:rPr>
              <a:t> kidney </a:t>
            </a:r>
            <a:r>
              <a:rPr lang="en-US" sz="4000" b="1" dirty="0">
                <a:solidFill>
                  <a:srgbClr val="FFC000"/>
                </a:solidFill>
              </a:rPr>
              <a:t>from a living </a:t>
            </a:r>
            <a:r>
              <a:rPr lang="en-US" sz="4000" b="1" dirty="0" smtClean="0">
                <a:solidFill>
                  <a:srgbClr val="FFC000"/>
                </a:solidFill>
              </a:rPr>
              <a:t>donor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5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4674" y="333137"/>
            <a:ext cx="6096000" cy="61555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4000" b="1" dirty="0">
                <a:solidFill>
                  <a:srgbClr val="FFC000"/>
                </a:solidFill>
              </a:rPr>
              <a:t>Anastomosis of the deceased donor right renal vein can be </a:t>
            </a:r>
            <a:r>
              <a:rPr lang="en-US" sz="4000" b="1" dirty="0" smtClean="0">
                <a:solidFill>
                  <a:srgbClr val="FFC000"/>
                </a:solidFill>
              </a:rPr>
              <a:t> facilitated </a:t>
            </a:r>
            <a:r>
              <a:rPr lang="en-US" sz="4000" b="1" dirty="0">
                <a:solidFill>
                  <a:srgbClr val="FFC000"/>
                </a:solidFill>
              </a:rPr>
              <a:t>▼</a:t>
            </a:r>
            <a:endParaRPr lang="en-US" sz="4000" b="1" dirty="0" smtClean="0">
              <a:solidFill>
                <a:srgbClr val="FFC000"/>
              </a:solidFill>
            </a:endParaRPr>
          </a:p>
          <a:p>
            <a:pPr algn="just"/>
            <a:endParaRPr lang="en-US" sz="4000" b="1" dirty="0">
              <a:solidFill>
                <a:srgbClr val="FFC000"/>
              </a:solidFill>
            </a:endParaRPr>
          </a:p>
          <a:p>
            <a:pPr algn="just"/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3200" b="1" dirty="0" smtClean="0">
                <a:solidFill>
                  <a:srgbClr val="FFFF00"/>
                </a:solidFill>
              </a:rPr>
              <a:t>by </a:t>
            </a:r>
            <a:r>
              <a:rPr lang="en-US" sz="3200" b="1" dirty="0">
                <a:solidFill>
                  <a:srgbClr val="FFFF00"/>
                </a:solidFill>
              </a:rPr>
              <a:t>vein elongation using the adjacent donor </a:t>
            </a:r>
            <a:r>
              <a:rPr lang="en-US" sz="3200" b="1" dirty="0" smtClean="0">
                <a:solidFill>
                  <a:srgbClr val="FFFF00"/>
                </a:solidFill>
              </a:rPr>
              <a:t>inferior </a:t>
            </a:r>
            <a:r>
              <a:rPr lang="en-US" sz="3200" b="1" dirty="0">
                <a:solidFill>
                  <a:srgbClr val="FFFF00"/>
                </a:solidFill>
              </a:rPr>
              <a:t>vena cava </a:t>
            </a:r>
            <a:r>
              <a:rPr lang="en-US" sz="3200" b="1" dirty="0" smtClean="0">
                <a:solidFill>
                  <a:srgbClr val="FFFF00"/>
                </a:solidFill>
              </a:rPr>
              <a:t>or </a:t>
            </a:r>
            <a:r>
              <a:rPr lang="en-US" sz="3200" b="1" dirty="0">
                <a:solidFill>
                  <a:srgbClr val="FFFF00"/>
                </a:solidFill>
              </a:rPr>
              <a:t>a donor iliac vein extension </a:t>
            </a:r>
            <a:r>
              <a:rPr lang="en-US" sz="3200" b="1" dirty="0" smtClean="0">
                <a:solidFill>
                  <a:srgbClr val="FFFF00"/>
                </a:solidFill>
              </a:rPr>
              <a:t>graft</a:t>
            </a:r>
            <a:endParaRPr lang="en-US" sz="3200" b="1" dirty="0">
              <a:solidFill>
                <a:srgbClr val="FFFF00"/>
              </a:solidFill>
            </a:endParaRPr>
          </a:p>
          <a:p>
            <a:pPr algn="just"/>
            <a:r>
              <a:rPr lang="en-US" sz="4000" dirty="0" smtClean="0"/>
              <a:t> </a:t>
            </a:r>
            <a:endParaRPr lang="en-US" sz="4000" dirty="0"/>
          </a:p>
          <a:p>
            <a:pPr algn="just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344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179" y="737812"/>
            <a:ext cx="7287642" cy="538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8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863" y="1391922"/>
            <a:ext cx="6096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FC000"/>
                </a:solidFill>
              </a:rPr>
              <a:t>I</a:t>
            </a:r>
            <a:r>
              <a:rPr lang="en-US" sz="3200" b="1" dirty="0" smtClean="0">
                <a:solidFill>
                  <a:srgbClr val="FFC000"/>
                </a:solidFill>
              </a:rPr>
              <a:t>n </a:t>
            </a:r>
            <a:r>
              <a:rPr lang="en-US" sz="3200" b="1" dirty="0">
                <a:solidFill>
                  <a:srgbClr val="FFC000"/>
                </a:solidFill>
              </a:rPr>
              <a:t>living donor right </a:t>
            </a:r>
            <a:r>
              <a:rPr lang="en-US" sz="3200" b="1" dirty="0" smtClean="0">
                <a:solidFill>
                  <a:srgbClr val="FFC000"/>
                </a:solidFill>
              </a:rPr>
              <a:t> kidneys</a:t>
            </a:r>
            <a:endParaRPr lang="en-US" sz="3200" b="1" dirty="0">
              <a:solidFill>
                <a:srgbClr val="FFC000"/>
              </a:solidFill>
            </a:endParaRPr>
          </a:p>
          <a:p>
            <a:pPr algn="just"/>
            <a:endParaRPr lang="en-US" sz="2800" dirty="0"/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The </a:t>
            </a:r>
            <a:r>
              <a:rPr lang="en-US" sz="2800" b="1" dirty="0">
                <a:solidFill>
                  <a:srgbClr val="FFFF00"/>
                </a:solidFill>
              </a:rPr>
              <a:t>recipient external iliac vein can be mobilized by dividing the internal iliac </a:t>
            </a:r>
            <a:r>
              <a:rPr lang="en-US" sz="2800" b="1" dirty="0" smtClean="0">
                <a:solidFill>
                  <a:srgbClr val="FFFF00"/>
                </a:solidFill>
              </a:rPr>
              <a:t>veins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endParaRPr lang="en-US" sz="2800" b="1" dirty="0">
              <a:solidFill>
                <a:srgbClr val="FFFF00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FF00"/>
                </a:solidFill>
              </a:rPr>
              <a:t>Creation </a:t>
            </a:r>
            <a:r>
              <a:rPr lang="en-US" sz="2800" b="1" dirty="0">
                <a:solidFill>
                  <a:srgbClr val="FFFF00"/>
                </a:solidFill>
              </a:rPr>
              <a:t>of a vein extension using the gonadal vein in the live donor kidney has also been described, but in practice is rarely necessary</a:t>
            </a:r>
          </a:p>
          <a:p>
            <a:pPr algn="just"/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98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490</TotalTime>
  <Words>1219</Words>
  <Application>Microsoft Office PowerPoint</Application>
  <PresentationFormat>Widescreen</PresentationFormat>
  <Paragraphs>168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Century Gothic</vt:lpstr>
      <vt:lpstr>Times New Roman</vt:lpstr>
      <vt:lpstr>Wingdings</vt:lpstr>
      <vt:lpstr>Vapor Trail</vt:lpstr>
      <vt:lpstr>PowerPoint Presentation</vt:lpstr>
      <vt:lpstr>PowerPoint Presentation</vt:lpstr>
      <vt:lpstr>Vascular Complications in Renal transplantations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pourmohammad</dc:creator>
  <cp:lastModifiedBy>Mohsen</cp:lastModifiedBy>
  <cp:revision>45</cp:revision>
  <dcterms:created xsi:type="dcterms:W3CDTF">2020-12-28T20:20:53Z</dcterms:created>
  <dcterms:modified xsi:type="dcterms:W3CDTF">2021-01-11T20:51:54Z</dcterms:modified>
</cp:coreProperties>
</file>